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1" r:id="rId4"/>
    <p:sldId id="456" r:id="rId5"/>
    <p:sldId id="459" r:id="rId6"/>
    <p:sldId id="266" r:id="rId7"/>
    <p:sldId id="455" r:id="rId8"/>
    <p:sldId id="460" r:id="rId9"/>
    <p:sldId id="319" r:id="rId10"/>
    <p:sldId id="462" r:id="rId11"/>
    <p:sldId id="461" r:id="rId12"/>
    <p:sldId id="465" r:id="rId13"/>
    <p:sldId id="464" r:id="rId14"/>
    <p:sldId id="463" r:id="rId15"/>
    <p:sldId id="467" r:id="rId16"/>
    <p:sldId id="466" r:id="rId17"/>
    <p:sldId id="468" r:id="rId18"/>
    <p:sldId id="469" r:id="rId19"/>
    <p:sldId id="470" r:id="rId20"/>
    <p:sldId id="471" r:id="rId21"/>
    <p:sldId id="472" r:id="rId22"/>
    <p:sldId id="475" r:id="rId23"/>
    <p:sldId id="474" r:id="rId24"/>
    <p:sldId id="473" r:id="rId25"/>
    <p:sldId id="4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C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84" y="3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9.png"/><Relationship Id="rId5" Type="http://schemas.openxmlformats.org/officeDocument/2006/relationships/image" Target="../media/image10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trajectories from scRNA-seq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2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31385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8F17-0672-924D-90D5-05CEACD0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8" y="703796"/>
            <a:ext cx="856262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pseudotime via graph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59208-6B53-7A41-8FB2-7432632A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6944" y="2133599"/>
            <a:ext cx="3978345" cy="41969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C57F0-C69F-B64A-8BC3-FF24DB90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313" y="2133599"/>
            <a:ext cx="4730044" cy="42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5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45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4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7BE161-2DAE-4A4C-9FB9-2E9DEE3AF4CC}"/>
              </a:ext>
            </a:extLst>
          </p:cNvPr>
          <p:cNvSpPr/>
          <p:nvPr/>
        </p:nvSpPr>
        <p:spPr>
          <a:xfrm>
            <a:off x="151002" y="3190262"/>
            <a:ext cx="8992998" cy="366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5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45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4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7BE161-2DAE-4A4C-9FB9-2E9DEE3AF4CC}"/>
              </a:ext>
            </a:extLst>
          </p:cNvPr>
          <p:cNvSpPr/>
          <p:nvPr/>
        </p:nvSpPr>
        <p:spPr>
          <a:xfrm>
            <a:off x="151002" y="5114410"/>
            <a:ext cx="8992998" cy="1743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958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58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57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7418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9719-E562-9C43-85F1-DCDD5B8A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65" y="303137"/>
            <a:ext cx="831106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Wanderlust – </a:t>
            </a:r>
            <a:r>
              <a:rPr lang="en-US" sz="4000" dirty="0" err="1"/>
              <a:t>Bendal</a:t>
            </a:r>
            <a:r>
              <a:rPr lang="en-US" sz="4000" dirty="0"/>
              <a:t> et al. (2014)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41089-3100-8F42-A76D-670B71B3E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668" y="1690692"/>
            <a:ext cx="4845050" cy="4860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7A5C1-4149-B749-A30F-5DE11AAF87EF}"/>
              </a:ext>
            </a:extLst>
          </p:cNvPr>
          <p:cNvSpPr txBox="1"/>
          <p:nvPr/>
        </p:nvSpPr>
        <p:spPr>
          <a:xfrm>
            <a:off x="99510" y="2291223"/>
            <a:ext cx="382905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selects a ”start cell”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Randomly select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“waypoints”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a set of k-NN graphs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graph:</a:t>
            </a:r>
          </a:p>
          <a:p>
            <a:pPr marL="800100" lvl="1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cell:</a:t>
            </a:r>
          </a:p>
          <a:p>
            <a:pPr marL="1257300" lvl="2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walk distance to the start cell</a:t>
            </a:r>
          </a:p>
          <a:p>
            <a:pPr marL="1257300" lvl="2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walk distance to waypoints</a:t>
            </a:r>
          </a:p>
          <a:p>
            <a:pPr marL="800100" lvl="1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each cell’s relative position to start and endpoints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across all k-NN graphs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09F0C-1872-1444-BEDC-D77B6BDBB2A8}"/>
              </a:ext>
            </a:extLst>
          </p:cNvPr>
          <p:cNvSpPr txBox="1"/>
          <p:nvPr/>
        </p:nvSpPr>
        <p:spPr>
          <a:xfrm>
            <a:off x="447472" y="1891113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12868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E7CC26-B6CE-4149-989E-2F7C7E919B86}"/>
              </a:ext>
            </a:extLst>
          </p:cNvPr>
          <p:cNvGrpSpPr/>
          <p:nvPr/>
        </p:nvGrpSpPr>
        <p:grpSpPr>
          <a:xfrm>
            <a:off x="751114" y="1542754"/>
            <a:ext cx="7641771" cy="5412547"/>
            <a:chOff x="751114" y="1542754"/>
            <a:chExt cx="7641771" cy="54125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C9D32F-4DD7-E946-9167-54FBB48C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1974"/>
            <a:stretch/>
          </p:blipFill>
          <p:spPr>
            <a:xfrm>
              <a:off x="751114" y="1542754"/>
              <a:ext cx="7641771" cy="54125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468C5-9252-4D4E-8C07-1766767E3D84}"/>
                </a:ext>
              </a:extLst>
            </p:cNvPr>
            <p:cNvSpPr/>
            <p:nvPr/>
          </p:nvSpPr>
          <p:spPr>
            <a:xfrm>
              <a:off x="7867683" y="5315246"/>
              <a:ext cx="436563" cy="66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70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A31FF-0052-1E44-8192-C1938FAA3FEA}"/>
              </a:ext>
            </a:extLst>
          </p:cNvPr>
          <p:cNvSpPr/>
          <p:nvPr/>
        </p:nvSpPr>
        <p:spPr>
          <a:xfrm>
            <a:off x="8284581" y="3266641"/>
            <a:ext cx="850921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1192D-5E12-184E-9D86-9BDD2BA1D978}"/>
              </a:ext>
            </a:extLst>
          </p:cNvPr>
          <p:cNvSpPr/>
          <p:nvPr/>
        </p:nvSpPr>
        <p:spPr>
          <a:xfrm>
            <a:off x="4629960" y="6000835"/>
            <a:ext cx="266287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F1E1F-9B28-3745-8AEB-89E06163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" y="2677885"/>
            <a:ext cx="4297074" cy="9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FC012-C92F-C747-95F9-11E42165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5" y="3597115"/>
            <a:ext cx="4199187" cy="8349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784D2A-5E3B-5B4A-9FA0-F250D5EE4A2A}"/>
              </a:ext>
            </a:extLst>
          </p:cNvPr>
          <p:cNvSpPr txBox="1"/>
          <p:nvPr/>
        </p:nvSpPr>
        <p:spPr>
          <a:xfrm>
            <a:off x="83823" y="1861643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Euclidean distance between two vectors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582CD-8E98-934E-BC0D-7D8122DB4D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17493" y="2507974"/>
            <a:ext cx="881894" cy="38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219F8-F848-C342-A958-2EFA34DCDFEC}"/>
              </a:ext>
            </a:extLst>
          </p:cNvPr>
          <p:cNvSpPr txBox="1"/>
          <p:nvPr/>
        </p:nvSpPr>
        <p:spPr>
          <a:xfrm>
            <a:off x="2740859" y="1861272"/>
            <a:ext cx="151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over values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AE931-237C-F34C-81DC-CE6C9E5B8D8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498797" y="2507603"/>
            <a:ext cx="216547" cy="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FFAB1-4A8D-B54E-8127-F4D3C08E0787}"/>
                  </a:ext>
                </a:extLst>
              </p:cNvPr>
              <p:cNvSpPr txBox="1"/>
              <p:nvPr/>
            </p:nvSpPr>
            <p:spPr>
              <a:xfrm>
                <a:off x="7195383" y="4829843"/>
                <a:ext cx="1800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identity matrix with 1’s on the diagonal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FFAB1-4A8D-B54E-8127-F4D3C08E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83" y="4829843"/>
                <a:ext cx="1800655" cy="923330"/>
              </a:xfrm>
              <a:prstGeom prst="rect">
                <a:avLst/>
              </a:prstGeom>
              <a:blipFill>
                <a:blip r:embed="rId4"/>
                <a:stretch>
                  <a:fillRect l="-2817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7E7A40-60B3-3848-B625-4691AF27196B}"/>
                  </a:ext>
                </a:extLst>
              </p:cNvPr>
              <p:cNvSpPr txBox="1"/>
              <p:nvPr/>
            </p:nvSpPr>
            <p:spPr>
              <a:xfrm>
                <a:off x="7239286" y="5749073"/>
                <a:ext cx="1348253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7E7A40-60B3-3848-B625-4691AF27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286" y="5749073"/>
                <a:ext cx="1348253" cy="824906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E2683A4-8B7D-CF48-BE46-4319A8CCBBD6}"/>
              </a:ext>
            </a:extLst>
          </p:cNvPr>
          <p:cNvSpPr txBox="1"/>
          <p:nvPr/>
        </p:nvSpPr>
        <p:spPr>
          <a:xfrm>
            <a:off x="703367" y="4675001"/>
            <a:ext cx="22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calculatable solution to the infinite series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5DF5D3-E81D-6F47-91DA-248E0BE0F3F6}"/>
              </a:ext>
            </a:extLst>
          </p:cNvPr>
          <p:cNvCxnSpPr>
            <a:cxnSpLocks/>
          </p:cNvCxnSpPr>
          <p:nvPr/>
        </p:nvCxnSpPr>
        <p:spPr>
          <a:xfrm flipV="1">
            <a:off x="1837036" y="4101859"/>
            <a:ext cx="1" cy="50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C0D21E-9A9A-4E43-98CD-8C9AE0EE9AD0}"/>
              </a:ext>
            </a:extLst>
          </p:cNvPr>
          <p:cNvCxnSpPr>
            <a:cxnSpLocks/>
          </p:cNvCxnSpPr>
          <p:nvPr/>
        </p:nvCxnSpPr>
        <p:spPr>
          <a:xfrm flipH="1" flipV="1">
            <a:off x="3588352" y="4121146"/>
            <a:ext cx="91546" cy="33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E755D8-4052-9740-8B7F-A542432E9CED}"/>
              </a:ext>
            </a:extLst>
          </p:cNvPr>
          <p:cNvSpPr txBox="1"/>
          <p:nvPr/>
        </p:nvSpPr>
        <p:spPr>
          <a:xfrm>
            <a:off x="3247227" y="4558169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is the random 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1ACF5-84C3-FE4A-8C7A-5419DB5AE429}"/>
                  </a:ext>
                </a:extLst>
              </p:cNvPr>
              <p:cNvSpPr txBox="1"/>
              <p:nvPr/>
            </p:nvSpPr>
            <p:spPr>
              <a:xfrm>
                <a:off x="5126880" y="3353438"/>
                <a:ext cx="33884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used for eigenvectors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represents starting probabilities for 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1ACF5-84C3-FE4A-8C7A-5419DB5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80" y="3353438"/>
                <a:ext cx="3388470" cy="923330"/>
              </a:xfrm>
              <a:prstGeom prst="rect">
                <a:avLst/>
              </a:prstGeom>
              <a:blipFill>
                <a:blip r:embed="rId6"/>
                <a:stretch>
                  <a:fillRect l="-149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8A9F15-28C8-0646-8AD6-D9097E47BD21}"/>
              </a:ext>
            </a:extLst>
          </p:cNvPr>
          <p:cNvCxnSpPr>
            <a:cxnSpLocks/>
          </p:cNvCxnSpPr>
          <p:nvPr/>
        </p:nvCxnSpPr>
        <p:spPr>
          <a:xfrm flipH="1">
            <a:off x="4507313" y="3853543"/>
            <a:ext cx="577871" cy="14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39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B105E-2949-F544-9D3E-8328DD84B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98" b="75161"/>
          <a:stretch/>
        </p:blipFill>
        <p:spPr>
          <a:xfrm>
            <a:off x="4763104" y="4831353"/>
            <a:ext cx="4372398" cy="17564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588FC4D-D3EF-0341-8F4B-222C9C09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18" b="75161"/>
          <a:stretch/>
        </p:blipFill>
        <p:spPr>
          <a:xfrm>
            <a:off x="4763104" y="2295156"/>
            <a:ext cx="4072770" cy="15218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CA22CEA-2B42-0C44-AFD6-D32DC2DB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2" t="15621" r="44838" b="76714"/>
          <a:stretch/>
        </p:blipFill>
        <p:spPr>
          <a:xfrm>
            <a:off x="7393220" y="3893700"/>
            <a:ext cx="1122130" cy="46963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7E5CB3-F9BF-8546-9CE9-B022C27C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0" t="8564" r="71146" b="85085"/>
          <a:stretch/>
        </p:blipFill>
        <p:spPr>
          <a:xfrm rot="8497287">
            <a:off x="6877595" y="3893622"/>
            <a:ext cx="395081" cy="389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3A31FF-0052-1E44-8192-C1938FAA3FEA}"/>
              </a:ext>
            </a:extLst>
          </p:cNvPr>
          <p:cNvSpPr/>
          <p:nvPr/>
        </p:nvSpPr>
        <p:spPr>
          <a:xfrm>
            <a:off x="8284581" y="3266641"/>
            <a:ext cx="850921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1192D-5E12-184E-9D86-9BDD2BA1D978}"/>
              </a:ext>
            </a:extLst>
          </p:cNvPr>
          <p:cNvSpPr/>
          <p:nvPr/>
        </p:nvSpPr>
        <p:spPr>
          <a:xfrm>
            <a:off x="4629960" y="6000835"/>
            <a:ext cx="266287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C4251-408C-804D-8042-A0B68E30FC55}"/>
              </a:ext>
            </a:extLst>
          </p:cNvPr>
          <p:cNvSpPr txBox="1"/>
          <p:nvPr/>
        </p:nvSpPr>
        <p:spPr>
          <a:xfrm>
            <a:off x="4509919" y="1953714"/>
            <a:ext cx="451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Transition probabilities give data geometry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6DC2B-3A77-9C41-A210-FB36418757B5}"/>
              </a:ext>
            </a:extLst>
          </p:cNvPr>
          <p:cNvSpPr txBox="1"/>
          <p:nvPr/>
        </p:nvSpPr>
        <p:spPr>
          <a:xfrm>
            <a:off x="5232392" y="450279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reveals branches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F1E1F-9B28-3745-8AEB-89E06163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" y="2677885"/>
            <a:ext cx="4297074" cy="9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FC012-C92F-C747-95F9-11E42165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5" y="3597115"/>
            <a:ext cx="4199187" cy="8349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784D2A-5E3B-5B4A-9FA0-F250D5EE4A2A}"/>
              </a:ext>
            </a:extLst>
          </p:cNvPr>
          <p:cNvSpPr txBox="1"/>
          <p:nvPr/>
        </p:nvSpPr>
        <p:spPr>
          <a:xfrm>
            <a:off x="83823" y="1861643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Euclidean distance between two vectors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582CD-8E98-934E-BC0D-7D8122DB4D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17493" y="2507974"/>
            <a:ext cx="881894" cy="38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219F8-F848-C342-A958-2EFA34DCDFEC}"/>
              </a:ext>
            </a:extLst>
          </p:cNvPr>
          <p:cNvSpPr txBox="1"/>
          <p:nvPr/>
        </p:nvSpPr>
        <p:spPr>
          <a:xfrm>
            <a:off x="2740859" y="1861272"/>
            <a:ext cx="151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over values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AE931-237C-F34C-81DC-CE6C9E5B8D8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498797" y="2507603"/>
            <a:ext cx="216547" cy="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2683A4-8B7D-CF48-BE46-4319A8CCBBD6}"/>
              </a:ext>
            </a:extLst>
          </p:cNvPr>
          <p:cNvSpPr txBox="1"/>
          <p:nvPr/>
        </p:nvSpPr>
        <p:spPr>
          <a:xfrm>
            <a:off x="2091262" y="4464883"/>
            <a:ext cx="22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calculatable solution to the infinite series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5DF5D3-E81D-6F47-91DA-248E0BE0F3F6}"/>
              </a:ext>
            </a:extLst>
          </p:cNvPr>
          <p:cNvCxnSpPr>
            <a:cxnSpLocks/>
          </p:cNvCxnSpPr>
          <p:nvPr/>
        </p:nvCxnSpPr>
        <p:spPr>
          <a:xfrm flipH="1" flipV="1">
            <a:off x="1837037" y="4101859"/>
            <a:ext cx="500612" cy="36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0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91D02-5C80-364E-8506-7E8F92D0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555" y="2191156"/>
            <a:ext cx="3657600" cy="3657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5976" y="2191156"/>
            <a:ext cx="4234867" cy="3684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C4DB2-FF3E-9E44-A13C-177FD68BCECA}"/>
              </a:ext>
            </a:extLst>
          </p:cNvPr>
          <p:cNvSpPr txBox="1"/>
          <p:nvPr/>
        </p:nvSpPr>
        <p:spPr>
          <a:xfrm>
            <a:off x="6419462" y="4508832"/>
            <a:ext cx="160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User-defined root cell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6FACA2-3602-8C47-ADDB-3D38BC3D4951}"/>
              </a:ext>
            </a:extLst>
          </p:cNvPr>
          <p:cNvCxnSpPr>
            <a:cxnSpLocks/>
          </p:cNvCxnSpPr>
          <p:nvPr/>
        </p:nvCxnSpPr>
        <p:spPr>
          <a:xfrm flipV="1">
            <a:off x="7669763" y="3993502"/>
            <a:ext cx="121298" cy="515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4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91D02-5C80-364E-8506-7E8F92D0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555" y="2181825"/>
            <a:ext cx="3657600" cy="3657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5976" y="2191156"/>
            <a:ext cx="4234867" cy="3684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9EAC3-C606-D043-B75D-0240C307783E}"/>
              </a:ext>
            </a:extLst>
          </p:cNvPr>
          <p:cNvSpPr txBox="1"/>
          <p:nvPr/>
        </p:nvSpPr>
        <p:spPr>
          <a:xfrm>
            <a:off x="6120881" y="2782669"/>
            <a:ext cx="171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Maximally distant cell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E94743-4059-BF43-AFA1-C2138FAC4B99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570376" y="2799184"/>
            <a:ext cx="550505" cy="30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3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01508-C7EA-D846-8046-69D2DDE9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A1CBF4-17BB-5646-B0FC-09A71307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Understanding pseudotime</a:t>
            </a:r>
          </a:p>
          <a:p>
            <a:endParaRPr lang="en-US" dirty="0"/>
          </a:p>
          <a:p>
            <a:r>
              <a:rPr lang="en-US" dirty="0"/>
              <a:t>Comparison of diffusion and 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3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22" y="2200487"/>
            <a:ext cx="4234867" cy="368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5EA3D-C17E-744B-8F38-C69FE365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9195" y="2200487"/>
            <a:ext cx="4234866" cy="3684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B15B0-3390-3248-B57A-A123E269B76C}"/>
              </a:ext>
            </a:extLst>
          </p:cNvPr>
          <p:cNvSpPr/>
          <p:nvPr/>
        </p:nvSpPr>
        <p:spPr>
          <a:xfrm>
            <a:off x="839755" y="2200487"/>
            <a:ext cx="2715208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E5CC2-D72D-0242-90A9-C4CADAF2C430}"/>
              </a:ext>
            </a:extLst>
          </p:cNvPr>
          <p:cNvSpPr txBox="1"/>
          <p:nvPr/>
        </p:nvSpPr>
        <p:spPr>
          <a:xfrm>
            <a:off x="1291286" y="218571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DPT(root      , 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FA3F3-94EB-ED46-8D3D-42FF1EAF8405}"/>
              </a:ext>
            </a:extLst>
          </p:cNvPr>
          <p:cNvSpPr/>
          <p:nvPr/>
        </p:nvSpPr>
        <p:spPr>
          <a:xfrm>
            <a:off x="5297947" y="2200487"/>
            <a:ext cx="2715208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862F7-2E12-5E4A-894A-EFA8D12E275A}"/>
              </a:ext>
            </a:extLst>
          </p:cNvPr>
          <p:cNvSpPr txBox="1"/>
          <p:nvPr/>
        </p:nvSpPr>
        <p:spPr>
          <a:xfrm>
            <a:off x="5892884" y="218725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DPT(end    , 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3B27-30B7-1045-ACA1-9BCA3111D25C}"/>
              </a:ext>
            </a:extLst>
          </p:cNvPr>
          <p:cNvSpPr txBox="1"/>
          <p:nvPr/>
        </p:nvSpPr>
        <p:spPr>
          <a:xfrm>
            <a:off x="1007706" y="589843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Forward pseudotime”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4B4C1-709F-F647-9CD1-759D72E3BEA5}"/>
              </a:ext>
            </a:extLst>
          </p:cNvPr>
          <p:cNvSpPr txBox="1"/>
          <p:nvPr/>
        </p:nvSpPr>
        <p:spPr>
          <a:xfrm>
            <a:off x="5432299" y="589843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“Backward pseudotime”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EA2832-41EE-6845-8CF2-9A352AE78F5A}"/>
              </a:ext>
            </a:extLst>
          </p:cNvPr>
          <p:cNvSpPr/>
          <p:nvPr/>
        </p:nvSpPr>
        <p:spPr>
          <a:xfrm>
            <a:off x="2440039" y="2297122"/>
            <a:ext cx="159755" cy="1597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ED75-00A5-0148-A4A0-A531B5D10810}"/>
              </a:ext>
            </a:extLst>
          </p:cNvPr>
          <p:cNvSpPr/>
          <p:nvPr/>
        </p:nvSpPr>
        <p:spPr>
          <a:xfrm>
            <a:off x="6940503" y="2302118"/>
            <a:ext cx="159755" cy="159755"/>
          </a:xfrm>
          <a:prstGeom prst="ellipse">
            <a:avLst/>
          </a:prstGeom>
          <a:solidFill>
            <a:srgbClr val="5A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190307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2555" y="1672025"/>
            <a:ext cx="1941286" cy="168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5EA3D-C17E-744B-8F38-C69FE365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0817" y="1672025"/>
            <a:ext cx="1941286" cy="1689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EFA3F3-94EB-ED46-8D3D-42FF1EAF8405}"/>
              </a:ext>
            </a:extLst>
          </p:cNvPr>
          <p:cNvSpPr/>
          <p:nvPr/>
        </p:nvSpPr>
        <p:spPr>
          <a:xfrm>
            <a:off x="550506" y="1461661"/>
            <a:ext cx="3704563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862F7-2E12-5E4A-894A-EFA8D12E275A}"/>
              </a:ext>
            </a:extLst>
          </p:cNvPr>
          <p:cNvSpPr txBox="1"/>
          <p:nvPr/>
        </p:nvSpPr>
        <p:spPr>
          <a:xfrm>
            <a:off x="2421894" y="145306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DPT(end    , 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3B27-30B7-1045-ACA1-9BCA3111D25C}"/>
              </a:ext>
            </a:extLst>
          </p:cNvPr>
          <p:cNvSpPr txBox="1"/>
          <p:nvPr/>
        </p:nvSpPr>
        <p:spPr>
          <a:xfrm>
            <a:off x="1007706" y="589843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Forward pseudotime”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4B4C1-709F-F647-9CD1-759D72E3BEA5}"/>
              </a:ext>
            </a:extLst>
          </p:cNvPr>
          <p:cNvSpPr txBox="1"/>
          <p:nvPr/>
        </p:nvSpPr>
        <p:spPr>
          <a:xfrm>
            <a:off x="5432299" y="589843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“Backward pseudotime”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ED75-00A5-0148-A4A0-A531B5D10810}"/>
              </a:ext>
            </a:extLst>
          </p:cNvPr>
          <p:cNvSpPr/>
          <p:nvPr/>
        </p:nvSpPr>
        <p:spPr>
          <a:xfrm>
            <a:off x="3469513" y="1567922"/>
            <a:ext cx="159755" cy="159755"/>
          </a:xfrm>
          <a:prstGeom prst="ellipse">
            <a:avLst/>
          </a:prstGeom>
          <a:solidFill>
            <a:srgbClr val="5A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58288-9F60-A247-84D8-338FDEC2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5978" y="3900844"/>
            <a:ext cx="8012043" cy="267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D93EBC-566E-5240-AEB9-723D94CC5D03}"/>
              </a:ext>
            </a:extLst>
          </p:cNvPr>
          <p:cNvSpPr txBox="1"/>
          <p:nvPr/>
        </p:nvSpPr>
        <p:spPr>
          <a:xfrm>
            <a:off x="373445" y="14424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DPT(root    , x)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D00A0-D2FB-714F-A716-4E94C074FDB4}"/>
              </a:ext>
            </a:extLst>
          </p:cNvPr>
          <p:cNvSpPr/>
          <p:nvPr/>
        </p:nvSpPr>
        <p:spPr>
          <a:xfrm>
            <a:off x="1438220" y="1553895"/>
            <a:ext cx="159755" cy="1597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22240-B022-7945-966E-1EB435B06732}"/>
              </a:ext>
            </a:extLst>
          </p:cNvPr>
          <p:cNvSpPr txBox="1"/>
          <p:nvPr/>
        </p:nvSpPr>
        <p:spPr>
          <a:xfrm>
            <a:off x="5218710" y="1567922"/>
            <a:ext cx="3340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Cells on the same “branch” as the root and end cell have negative DPT correlation.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Cells on different branches have positive DPT correlation</a:t>
            </a:r>
          </a:p>
        </p:txBody>
      </p:sp>
    </p:spTree>
    <p:extLst>
      <p:ext uri="{BB962C8B-B14F-4D97-AF65-F5344CB8AC3E}">
        <p14:creationId xmlns:p14="http://schemas.microsoft.com/office/powerpoint/2010/main" val="43131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FE32-9F44-7A47-9BCD-3C725138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Apply DPT to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20A21-08A2-9541-A479-D87B47F7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8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007-CA47-C745-9B7F-DB0BF28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31" y="78372"/>
            <a:ext cx="8845937" cy="1325563"/>
          </a:xfrm>
        </p:spPr>
        <p:txBody>
          <a:bodyPr/>
          <a:lstStyle/>
          <a:p>
            <a:r>
              <a:rPr lang="en-US" dirty="0"/>
              <a:t>Principal curves – non-linear PCA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1AA932-973D-0B48-82F5-E6CA3413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520"/>
          <a:stretch/>
        </p:blipFill>
        <p:spPr>
          <a:xfrm>
            <a:off x="1409003" y="1616112"/>
            <a:ext cx="6630794" cy="2352595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365911F-C227-2E4F-8445-B90FD7BF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/>
          <a:stretch/>
        </p:blipFill>
        <p:spPr>
          <a:xfrm>
            <a:off x="1409003" y="4427034"/>
            <a:ext cx="6630794" cy="2352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5492D-A872-B440-8598-6B74A54AD8C5}"/>
              </a:ext>
            </a:extLst>
          </p:cNvPr>
          <p:cNvSpPr txBox="1"/>
          <p:nvPr/>
        </p:nvSpPr>
        <p:spPr>
          <a:xfrm>
            <a:off x="2007220" y="1202283"/>
            <a:ext cx="24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F37BA-6760-D148-9980-2C3FCDA56725}"/>
              </a:ext>
            </a:extLst>
          </p:cNvPr>
          <p:cNvSpPr txBox="1"/>
          <p:nvPr/>
        </p:nvSpPr>
        <p:spPr>
          <a:xfrm>
            <a:off x="1531665" y="4057702"/>
            <a:ext cx="304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EA870-30CD-C04E-96A9-B03389BF201C}"/>
              </a:ext>
            </a:extLst>
          </p:cNvPr>
          <p:cNvSpPr txBox="1"/>
          <p:nvPr/>
        </p:nvSpPr>
        <p:spPr>
          <a:xfrm>
            <a:off x="4910369" y="1202283"/>
            <a:ext cx="304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7D899-2F10-E946-895B-904AEA1C22B3}"/>
              </a:ext>
            </a:extLst>
          </p:cNvPr>
          <p:cNvSpPr txBox="1"/>
          <p:nvPr/>
        </p:nvSpPr>
        <p:spPr>
          <a:xfrm>
            <a:off x="4999463" y="4057702"/>
            <a:ext cx="286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Curves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DF92B-8694-1C4A-888B-7A331FFFE246}"/>
              </a:ext>
            </a:extLst>
          </p:cNvPr>
          <p:cNvSpPr txBox="1"/>
          <p:nvPr/>
        </p:nvSpPr>
        <p:spPr>
          <a:xfrm>
            <a:off x="0" y="6481347"/>
            <a:ext cx="22349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Hastie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Stuetzle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1989</a:t>
            </a:r>
          </a:p>
        </p:txBody>
      </p:sp>
    </p:spTree>
    <p:extLst>
      <p:ext uri="{BB962C8B-B14F-4D97-AF65-F5344CB8AC3E}">
        <p14:creationId xmlns:p14="http://schemas.microsoft.com/office/powerpoint/2010/main" val="259081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007-CA47-C745-9B7F-DB0BF28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Slingshot - Street et al.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1AA932-973D-0B48-82F5-E6CA3413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52" y="2968033"/>
            <a:ext cx="7886700" cy="35214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AACF7-0FB8-324E-B93C-F24DAEC5EC44}"/>
              </a:ext>
            </a:extLst>
          </p:cNvPr>
          <p:cNvSpPr txBox="1"/>
          <p:nvPr/>
        </p:nvSpPr>
        <p:spPr>
          <a:xfrm>
            <a:off x="912541" y="2120585"/>
            <a:ext cx="162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Dimension-reduced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4A6CC-1C38-EF43-8DD8-3B7026AFB010}"/>
              </a:ext>
            </a:extLst>
          </p:cNvPr>
          <p:cNvSpPr txBox="1"/>
          <p:nvPr/>
        </p:nvSpPr>
        <p:spPr>
          <a:xfrm>
            <a:off x="2832409" y="1847248"/>
            <a:ext cx="176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Cluster &amp;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Minimum Spanning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79403-AB71-B74D-8E6F-B6A6BE728094}"/>
              </a:ext>
            </a:extLst>
          </p:cNvPr>
          <p:cNvSpPr txBox="1"/>
          <p:nvPr/>
        </p:nvSpPr>
        <p:spPr>
          <a:xfrm>
            <a:off x="4780156" y="2006197"/>
            <a:ext cx="1761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Fit principal curves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25A1C-C7BF-3242-AC76-139A9EFAB2D1}"/>
              </a:ext>
            </a:extLst>
          </p:cNvPr>
          <p:cNvSpPr txBox="1"/>
          <p:nvPr/>
        </p:nvSpPr>
        <p:spPr>
          <a:xfrm>
            <a:off x="6775759" y="2006197"/>
            <a:ext cx="176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Project data onto principal curves</a:t>
            </a:r>
          </a:p>
        </p:txBody>
      </p:sp>
    </p:spTree>
    <p:extLst>
      <p:ext uri="{BB962C8B-B14F-4D97-AF65-F5344CB8AC3E}">
        <p14:creationId xmlns:p14="http://schemas.microsoft.com/office/powerpoint/2010/main" val="230475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86EC-4509-D24B-9D9E-1C57D5E7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Slingshot to simulated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C48E-52AD-BC45-AD90-453070FA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9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E60574-7AC6-AC48-9622-E96434D99C24}"/>
              </a:ext>
            </a:extLst>
          </p:cNvPr>
          <p:cNvSpPr txBox="1"/>
          <p:nvPr/>
        </p:nvSpPr>
        <p:spPr>
          <a:xfrm>
            <a:off x="1209633" y="4572824"/>
            <a:ext cx="65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 1: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“Genes that change from State 1 to State 2”</a:t>
            </a:r>
          </a:p>
          <a:p>
            <a:pPr algn="l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 2: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“Noise genes”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2FD-76AD-4141-8019-39C578DA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2FD-76AD-4141-8019-39C578DA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FB8EE-B499-AA4E-BCA4-881CE1D4BF85}"/>
              </a:ext>
            </a:extLst>
          </p:cNvPr>
          <p:cNvSpPr txBox="1"/>
          <p:nvPr/>
        </p:nvSpPr>
        <p:spPr>
          <a:xfrm>
            <a:off x="1461482" y="4686971"/>
            <a:ext cx="703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Things we might like to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genes are expressed in each population?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genes change the most from State 1 -&gt; State 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ordering of gene expression?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gene-gene relationships change across states?</a:t>
            </a:r>
          </a:p>
        </p:txBody>
      </p:sp>
    </p:spTree>
    <p:extLst>
      <p:ext uri="{BB962C8B-B14F-4D97-AF65-F5344CB8AC3E}">
        <p14:creationId xmlns:p14="http://schemas.microsoft.com/office/powerpoint/2010/main" val="251879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2C5975-D964-6B43-8FBE-AE4794F0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95" y="4519783"/>
            <a:ext cx="2812205" cy="1764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E3689F-A839-E046-B9CF-69D8F8012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66"/>
          <a:stretch/>
        </p:blipFill>
        <p:spPr>
          <a:xfrm>
            <a:off x="483314" y="4874400"/>
            <a:ext cx="1149894" cy="1000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CBB8C7-DF22-A546-8045-7685735EB6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66"/>
          <a:stretch/>
        </p:blipFill>
        <p:spPr>
          <a:xfrm>
            <a:off x="2211314" y="5073227"/>
            <a:ext cx="693000" cy="6031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FFB9C-1DC3-B241-A067-858F588E7BDC}"/>
              </a:ext>
            </a:extLst>
          </p:cNvPr>
          <p:cNvSpPr txBox="1"/>
          <p:nvPr/>
        </p:nvSpPr>
        <p:spPr>
          <a:xfrm>
            <a:off x="2061524" y="587520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988B6-6CA1-694C-83C3-C53C36B130D7}"/>
              </a:ext>
            </a:extLst>
          </p:cNvPr>
          <p:cNvSpPr txBox="1"/>
          <p:nvPr/>
        </p:nvSpPr>
        <p:spPr>
          <a:xfrm>
            <a:off x="1724931" y="511319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73E09-9F95-4542-9ACA-433ED226F85B}"/>
              </a:ext>
            </a:extLst>
          </p:cNvPr>
          <p:cNvSpPr txBox="1"/>
          <p:nvPr/>
        </p:nvSpPr>
        <p:spPr>
          <a:xfrm>
            <a:off x="690212" y="58752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D5114-7341-5042-9DDC-138D9060ABF2}"/>
              </a:ext>
            </a:extLst>
          </p:cNvPr>
          <p:cNvSpPr txBox="1"/>
          <p:nvPr/>
        </p:nvSpPr>
        <p:spPr>
          <a:xfrm>
            <a:off x="2996037" y="4951870"/>
            <a:ext cx="1671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 at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 2, 3 days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4D9B77-8C48-F440-B387-662FB180539F}"/>
              </a:ext>
            </a:extLst>
          </p:cNvPr>
          <p:cNvCxnSpPr>
            <a:cxnSpLocks/>
          </p:cNvCxnSpPr>
          <p:nvPr/>
        </p:nvCxnSpPr>
        <p:spPr>
          <a:xfrm>
            <a:off x="3442305" y="5413535"/>
            <a:ext cx="8416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68C61C-AD3A-EC44-9F8F-7505B7EC43EF}"/>
              </a:ext>
            </a:extLst>
          </p:cNvPr>
          <p:cNvSpPr txBox="1"/>
          <p:nvPr/>
        </p:nvSpPr>
        <p:spPr>
          <a:xfrm>
            <a:off x="4919569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7F4DA6-54C6-4647-A7B5-C415211227D3}"/>
              </a:ext>
            </a:extLst>
          </p:cNvPr>
          <p:cNvSpPr txBox="1"/>
          <p:nvPr/>
        </p:nvSpPr>
        <p:spPr>
          <a:xfrm>
            <a:off x="5880297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F9EDB-88EA-6641-9B3D-39A7BE4AC558}"/>
              </a:ext>
            </a:extLst>
          </p:cNvPr>
          <p:cNvSpPr txBox="1"/>
          <p:nvPr/>
        </p:nvSpPr>
        <p:spPr>
          <a:xfrm>
            <a:off x="6824382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0A0B3-8998-214B-B4E6-DA6127ED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3A86-4E49-6043-B5E1-C84AAA4C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82" y="372329"/>
            <a:ext cx="82041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must infer underlying biology from experimental observations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C999542-35CA-7E48-9D64-6780E1B4C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219" y="1833723"/>
            <a:ext cx="6601767" cy="247566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6FDE35-152C-1F4B-B5B3-A13664F25A1D}"/>
              </a:ext>
            </a:extLst>
          </p:cNvPr>
          <p:cNvGrpSpPr/>
          <p:nvPr/>
        </p:nvGrpSpPr>
        <p:grpSpPr>
          <a:xfrm>
            <a:off x="6930181" y="1966208"/>
            <a:ext cx="1998277" cy="1411169"/>
            <a:chOff x="6923314" y="4442257"/>
            <a:chExt cx="1998277" cy="1411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1598B7-898D-0049-8600-FE68328A6D67}"/>
                </a:ext>
              </a:extLst>
            </p:cNvPr>
            <p:cNvGrpSpPr/>
            <p:nvPr/>
          </p:nvGrpSpPr>
          <p:grpSpPr>
            <a:xfrm>
              <a:off x="7035191" y="4515883"/>
              <a:ext cx="1280475" cy="369332"/>
              <a:chOff x="7077600" y="3084658"/>
              <a:chExt cx="1280475" cy="36933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A593D2-7681-5C47-825D-46B210C420AC}"/>
                  </a:ext>
                </a:extLst>
              </p:cNvPr>
              <p:cNvSpPr/>
              <p:nvPr/>
            </p:nvSpPr>
            <p:spPr>
              <a:xfrm>
                <a:off x="7077600" y="3204000"/>
                <a:ext cx="187200" cy="187200"/>
              </a:xfrm>
              <a:prstGeom prst="ellipse">
                <a:avLst/>
              </a:prstGeom>
              <a:solidFill>
                <a:srgbClr val="6B5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0EA447-AB3F-C54D-B4D8-92DD578170B3}"/>
                  </a:ext>
                </a:extLst>
              </p:cNvPr>
              <p:cNvSpPr txBox="1"/>
              <p:nvPr/>
            </p:nvSpPr>
            <p:spPr>
              <a:xfrm>
                <a:off x="7328475" y="3084658"/>
                <a:ext cx="102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2AE688-9168-9C44-9A11-FDC2E567E457}"/>
                </a:ext>
              </a:extLst>
            </p:cNvPr>
            <p:cNvGrpSpPr/>
            <p:nvPr/>
          </p:nvGrpSpPr>
          <p:grpSpPr>
            <a:xfrm>
              <a:off x="7035191" y="4984438"/>
              <a:ext cx="1886400" cy="369332"/>
              <a:chOff x="7077600" y="3441076"/>
              <a:chExt cx="1886400" cy="36933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F2866E4-8777-8141-A98A-9815866A2E6B}"/>
                  </a:ext>
                </a:extLst>
              </p:cNvPr>
              <p:cNvSpPr/>
              <p:nvPr/>
            </p:nvSpPr>
            <p:spPr>
              <a:xfrm>
                <a:off x="7077600" y="3532142"/>
                <a:ext cx="187200" cy="187200"/>
              </a:xfrm>
              <a:prstGeom prst="ellipse">
                <a:avLst/>
              </a:prstGeom>
              <a:solidFill>
                <a:srgbClr val="B364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5CC68-ED91-FF43-AC82-CF5D4AD326A8}"/>
                  </a:ext>
                </a:extLst>
              </p:cNvPr>
              <p:cNvSpPr txBox="1"/>
              <p:nvPr/>
            </p:nvSpPr>
            <p:spPr>
              <a:xfrm>
                <a:off x="7328475" y="3441076"/>
                <a:ext cx="1635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Intermediate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0F199D-057D-FC45-ACFB-36C0D7E04778}"/>
                </a:ext>
              </a:extLst>
            </p:cNvPr>
            <p:cNvGrpSpPr/>
            <p:nvPr/>
          </p:nvGrpSpPr>
          <p:grpSpPr>
            <a:xfrm>
              <a:off x="7035191" y="5452992"/>
              <a:ext cx="1886400" cy="369332"/>
              <a:chOff x="7077600" y="4021767"/>
              <a:chExt cx="1886400" cy="36933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5EAC3-BFE4-1A4F-A635-316D04000981}"/>
                  </a:ext>
                </a:extLst>
              </p:cNvPr>
              <p:cNvSpPr/>
              <p:nvPr/>
            </p:nvSpPr>
            <p:spPr>
              <a:xfrm>
                <a:off x="7077600" y="4112833"/>
                <a:ext cx="187200" cy="187200"/>
              </a:xfrm>
              <a:prstGeom prst="ellipse">
                <a:avLst/>
              </a:prstGeom>
              <a:solidFill>
                <a:srgbClr val="F9B2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42F555-9143-EE49-9757-1558DBC34C05}"/>
                  </a:ext>
                </a:extLst>
              </p:cNvPr>
              <p:cNvSpPr txBox="1"/>
              <p:nvPr/>
            </p:nvSpPr>
            <p:spPr>
              <a:xfrm>
                <a:off x="7328475" y="4021767"/>
                <a:ext cx="1635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2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A4D135-BFF2-D64A-91EC-5224C8AA9813}"/>
                </a:ext>
              </a:extLst>
            </p:cNvPr>
            <p:cNvSpPr/>
            <p:nvPr/>
          </p:nvSpPr>
          <p:spPr>
            <a:xfrm>
              <a:off x="6923314" y="4442257"/>
              <a:ext cx="1939332" cy="14111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93162D-D143-8B44-8423-191659C62A7D}"/>
              </a:ext>
            </a:extLst>
          </p:cNvPr>
          <p:cNvGrpSpPr/>
          <p:nvPr/>
        </p:nvGrpSpPr>
        <p:grpSpPr>
          <a:xfrm>
            <a:off x="129453" y="4043432"/>
            <a:ext cx="8207026" cy="2743200"/>
            <a:chOff x="129453" y="1847747"/>
            <a:chExt cx="8207026" cy="2743200"/>
          </a:xfrm>
        </p:grpSpPr>
        <p:pic>
          <p:nvPicPr>
            <p:cNvPr id="4" name="Content Placeholder 8">
              <a:extLst>
                <a:ext uri="{FF2B5EF4-FFF2-40B4-BE49-F238E27FC236}">
                  <a16:creationId xmlns:a16="http://schemas.microsoft.com/office/drawing/2014/main" id="{A39A2AB7-05C0-3943-9A7D-EB47A12E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82" y="1847747"/>
              <a:ext cx="7315200" cy="2743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848163-9B1F-EE43-8BA9-E00A64AFE6FA}"/>
                </a:ext>
              </a:extLst>
            </p:cNvPr>
            <p:cNvGrpSpPr/>
            <p:nvPr/>
          </p:nvGrpSpPr>
          <p:grpSpPr>
            <a:xfrm>
              <a:off x="6924663" y="2029213"/>
              <a:ext cx="1411816" cy="1421842"/>
              <a:chOff x="6973556" y="1838848"/>
              <a:chExt cx="1411816" cy="14218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4792AFD-DF9E-5C41-82F7-4AA750807FED}"/>
                  </a:ext>
                </a:extLst>
              </p:cNvPr>
              <p:cNvGrpSpPr/>
              <p:nvPr/>
            </p:nvGrpSpPr>
            <p:grpSpPr>
              <a:xfrm>
                <a:off x="7104897" y="1893322"/>
                <a:ext cx="1280475" cy="369332"/>
                <a:chOff x="7077600" y="3084658"/>
                <a:chExt cx="1280475" cy="36933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BEF01B3-3223-7747-B00F-8E2AE50E43B3}"/>
                    </a:ext>
                  </a:extLst>
                </p:cNvPr>
                <p:cNvSpPr/>
                <p:nvPr/>
              </p:nvSpPr>
              <p:spPr>
                <a:xfrm>
                  <a:off x="7077600" y="3204000"/>
                  <a:ext cx="187200" cy="187200"/>
                </a:xfrm>
                <a:prstGeom prst="ellipse">
                  <a:avLst/>
                </a:prstGeom>
                <a:solidFill>
                  <a:srgbClr val="4401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479A02-514A-774D-98D0-4161AB92A14B}"/>
                    </a:ext>
                  </a:extLst>
                </p:cNvPr>
                <p:cNvSpPr txBox="1"/>
                <p:nvPr/>
              </p:nvSpPr>
              <p:spPr>
                <a:xfrm>
                  <a:off x="7328475" y="3084658"/>
                  <a:ext cx="102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1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DD9A5C-39E9-874C-BCB9-6377752DF7AE}"/>
                  </a:ext>
                </a:extLst>
              </p:cNvPr>
              <p:cNvGrpSpPr/>
              <p:nvPr/>
            </p:nvGrpSpPr>
            <p:grpSpPr>
              <a:xfrm>
                <a:off x="7104897" y="2361877"/>
                <a:ext cx="1139776" cy="369332"/>
                <a:chOff x="7077600" y="3441076"/>
                <a:chExt cx="1139776" cy="369332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4C18887-F16C-E24B-A17E-CE089DA5C855}"/>
                    </a:ext>
                  </a:extLst>
                </p:cNvPr>
                <p:cNvSpPr/>
                <p:nvPr/>
              </p:nvSpPr>
              <p:spPr>
                <a:xfrm>
                  <a:off x="7077600" y="3532142"/>
                  <a:ext cx="187200" cy="187200"/>
                </a:xfrm>
                <a:prstGeom prst="ellipse">
                  <a:avLst/>
                </a:prstGeom>
                <a:solidFill>
                  <a:srgbClr val="316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7C7FEE-D740-D64E-AB5E-D52F3F655630}"/>
                    </a:ext>
                  </a:extLst>
                </p:cNvPr>
                <p:cNvSpPr txBox="1"/>
                <p:nvPr/>
              </p:nvSpPr>
              <p:spPr>
                <a:xfrm>
                  <a:off x="7328475" y="3441076"/>
                  <a:ext cx="888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2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EBAA765-3394-FF43-8279-FE817A7FE6E4}"/>
                  </a:ext>
                </a:extLst>
              </p:cNvPr>
              <p:cNvGrpSpPr/>
              <p:nvPr/>
            </p:nvGrpSpPr>
            <p:grpSpPr>
              <a:xfrm>
                <a:off x="7104897" y="2830431"/>
                <a:ext cx="1054366" cy="369332"/>
                <a:chOff x="7077600" y="4021767"/>
                <a:chExt cx="1054366" cy="369332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38D0BC6-5AA2-ED4F-9F63-661CB195D719}"/>
                    </a:ext>
                  </a:extLst>
                </p:cNvPr>
                <p:cNvSpPr/>
                <p:nvPr/>
              </p:nvSpPr>
              <p:spPr>
                <a:xfrm>
                  <a:off x="7077600" y="4112833"/>
                  <a:ext cx="187200" cy="187200"/>
                </a:xfrm>
                <a:prstGeom prst="ellipse">
                  <a:avLst/>
                </a:prstGeom>
                <a:solidFill>
                  <a:srgbClr val="35B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6EC0BA-BEAD-8542-8D15-A6624DD66357}"/>
                    </a:ext>
                  </a:extLst>
                </p:cNvPr>
                <p:cNvSpPr txBox="1"/>
                <p:nvPr/>
              </p:nvSpPr>
              <p:spPr>
                <a:xfrm>
                  <a:off x="7328476" y="4021767"/>
                  <a:ext cx="803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3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A5A96A-A736-474D-9FBE-056C47AD2DD8}"/>
                  </a:ext>
                </a:extLst>
              </p:cNvPr>
              <p:cNvSpPr/>
              <p:nvPr/>
            </p:nvSpPr>
            <p:spPr>
              <a:xfrm>
                <a:off x="6973556" y="1838848"/>
                <a:ext cx="1271117" cy="1421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5FE31E-7BC6-4E45-AF96-49053DA2D907}"/>
                </a:ext>
              </a:extLst>
            </p:cNvPr>
            <p:cNvSpPr txBox="1"/>
            <p:nvPr/>
          </p:nvSpPr>
          <p:spPr>
            <a:xfrm rot="16200000">
              <a:off x="-653255" y="2665723"/>
              <a:ext cx="2396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Experimental</a:t>
              </a:r>
            </a:p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3125FB-6793-A345-BF91-C9E933C226F5}"/>
              </a:ext>
            </a:extLst>
          </p:cNvPr>
          <p:cNvSpPr txBox="1"/>
          <p:nvPr/>
        </p:nvSpPr>
        <p:spPr>
          <a:xfrm rot="16200000">
            <a:off x="-638402" y="2421346"/>
            <a:ext cx="2396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Underlying biology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81A3B57-CBFB-2147-ACD3-6539430C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9156-B4D8-7F42-9CB3-84F2D145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9" y="940863"/>
            <a:ext cx="3028950" cy="2174870"/>
          </a:xfrm>
        </p:spPr>
        <p:txBody>
          <a:bodyPr>
            <a:noAutofit/>
          </a:bodyPr>
          <a:lstStyle/>
          <a:p>
            <a:r>
              <a:rPr lang="en-US" sz="2800" b="0" dirty="0"/>
              <a:t>The goal of trajectory inference (TI) is to infer a temporal ordering of cells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FB3280-6474-934A-A4DD-80F58DA0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379" y="-1"/>
            <a:ext cx="5768622" cy="684669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DA4585-8750-064D-B868-4ABA5E537DDE}"/>
              </a:ext>
            </a:extLst>
          </p:cNvPr>
          <p:cNvSpPr txBox="1">
            <a:spLocks/>
          </p:cNvSpPr>
          <p:nvPr/>
        </p:nvSpPr>
        <p:spPr>
          <a:xfrm>
            <a:off x="131939" y="5112107"/>
            <a:ext cx="3028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Summary of 45 TI methods</a:t>
            </a:r>
          </a:p>
          <a:p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dynverse.org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41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8F17-0672-924D-90D5-05CEACD0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8" y="703796"/>
            <a:ext cx="856262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pseudotime via graph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59208-6B53-7A41-8FB2-7432632A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6944" y="2133599"/>
            <a:ext cx="3978345" cy="41969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C57F0-C69F-B64A-8BC3-FF24DB90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05" y="2133599"/>
            <a:ext cx="4776595" cy="41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158788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mycell-black</Template>
  <TotalTime>2026</TotalTime>
  <Words>597</Words>
  <Application>Microsoft Macintosh PowerPoint</Application>
  <PresentationFormat>On-screen Show (4:3)</PresentationFormat>
  <Paragraphs>147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Myriad Pro</vt:lpstr>
      <vt:lpstr>mycell-black</vt:lpstr>
      <vt:lpstr>Learning trajectories from scRNA-seq data</vt:lpstr>
      <vt:lpstr>Goals for this unit</vt:lpstr>
      <vt:lpstr>A simple developmental system</vt:lpstr>
      <vt:lpstr>A simple developmental system</vt:lpstr>
      <vt:lpstr>A simple developmental system</vt:lpstr>
      <vt:lpstr>We must infer underlying biology from experimental observations</vt:lpstr>
      <vt:lpstr>The goal of trajectory inference (TI) is to infer a temporal ordering of cells</vt:lpstr>
      <vt:lpstr>Learning pseudotime via graph walks</vt:lpstr>
      <vt:lpstr>Graph walks approximate manifold distances</vt:lpstr>
      <vt:lpstr>Learning pseudotime via graph walks</vt:lpstr>
      <vt:lpstr>PowerPoint Presentation</vt:lpstr>
      <vt:lpstr>PowerPoint Presentation</vt:lpstr>
      <vt:lpstr>PowerPoint Presentation</vt:lpstr>
      <vt:lpstr>Wanderlust – Bendal et al. (2014)</vt:lpstr>
      <vt:lpstr>Diffusion pseudotime – from graph distance to random walks</vt:lpstr>
      <vt:lpstr>Diffusion pseudotime – from graph distance to random walks</vt:lpstr>
      <vt:lpstr>Diffusion pseudotime – from graph distance to random walks</vt:lpstr>
      <vt:lpstr>Using DPT to detect branches</vt:lpstr>
      <vt:lpstr>Using DPT to detect branches</vt:lpstr>
      <vt:lpstr>Using DPT to detect branches</vt:lpstr>
      <vt:lpstr>Using DPT to detect branches</vt:lpstr>
      <vt:lpstr>Exercise – Apply DPT to simulated data</vt:lpstr>
      <vt:lpstr>Principal curves – non-linear PCA </vt:lpstr>
      <vt:lpstr>Slingshot - Street et al. 2018</vt:lpstr>
      <vt:lpstr>Apply Slingshot to simulated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trajectories from scRNA-seq data</dc:title>
  <dc:creator>Burkhardt, Daniel</dc:creator>
  <cp:lastModifiedBy>Burkhardt, Daniel</cp:lastModifiedBy>
  <cp:revision>33</cp:revision>
  <dcterms:created xsi:type="dcterms:W3CDTF">2019-09-29T23:10:24Z</dcterms:created>
  <dcterms:modified xsi:type="dcterms:W3CDTF">2019-10-02T23:59:59Z</dcterms:modified>
</cp:coreProperties>
</file>